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49" r:id="rId2"/>
    <p:sldId id="353" r:id="rId3"/>
    <p:sldId id="340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8" r:id="rId18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3B631"/>
    <a:srgbClr val="AB13BB"/>
    <a:srgbClr val="000099"/>
    <a:srgbClr val="0000FF"/>
    <a:srgbClr val="CC00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97" autoAdjust="0"/>
  </p:normalViewPr>
  <p:slideViewPr>
    <p:cSldViewPr>
      <p:cViewPr>
        <p:scale>
          <a:sx n="40" d="100"/>
          <a:sy n="40" d="100"/>
        </p:scale>
        <p:origin x="-376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FEE7-8050-444D-B750-DFF90821F739}" type="datetime1">
              <a:rPr lang="it-IT" smtClean="0"/>
              <a:t>25/09/2015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4259-B922-854A-B015-EB99EB67A3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6116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A1AE-A432-304E-ABB9-853EB79AACB5}" type="datetime1">
              <a:rPr lang="it-IT" smtClean="0"/>
              <a:t>25/09/2015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CD4E-3186-4B8D-9369-3A62F92D1B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697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4CD4E-3186-4B8D-9369-3A62F92D1B85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2117F2-3BBD-F14A-A1DF-4503585DA574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6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3"/>
          <p:cNvSpPr>
            <a:spLocks noChangeArrowheads="1"/>
          </p:cNvSpPr>
          <p:nvPr userDrawn="1"/>
        </p:nvSpPr>
        <p:spPr bwMode="auto">
          <a:xfrm rot="20880000">
            <a:off x="4664075" y="6607175"/>
            <a:ext cx="5018088" cy="715963"/>
          </a:xfrm>
          <a:prstGeom prst="rect">
            <a:avLst/>
          </a:prstGeom>
          <a:solidFill>
            <a:srgbClr val="73B6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6" name="Shape 43"/>
          <p:cNvSpPr>
            <a:spLocks noChangeArrowheads="1"/>
          </p:cNvSpPr>
          <p:nvPr userDrawn="1"/>
        </p:nvSpPr>
        <p:spPr bwMode="auto">
          <a:xfrm rot="20880000">
            <a:off x="-604838" y="-695325"/>
            <a:ext cx="5019676" cy="3378200"/>
          </a:xfrm>
          <a:prstGeom prst="rect">
            <a:avLst/>
          </a:prstGeom>
          <a:solidFill>
            <a:srgbClr val="73B6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 sz="2400">
              <a:solidFill>
                <a:srgbClr val="FFFFFF"/>
              </a:solidFill>
            </a:endParaRPr>
          </a:p>
        </p:txBody>
      </p:sp>
      <p:pic>
        <p:nvPicPr>
          <p:cNvPr id="17" name="Immagine 7" descr="slide 2_sopra apertu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50905" r="65941" b="14578"/>
          <a:stretch>
            <a:fillRect/>
          </a:stretch>
        </p:blipFill>
        <p:spPr bwMode="auto">
          <a:xfrm>
            <a:off x="174625" y="115888"/>
            <a:ext cx="2187470" cy="5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2356172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73B63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 rot="20840261">
            <a:off x="403190" y="587578"/>
            <a:ext cx="3917820" cy="164035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83651B-3F9C-4789-9F5A-13CC7A832E3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67A8A1-6A26-439B-A409-02A431FCF71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73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51F941-F0D8-4D01-81E8-4B47AC48C4CC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461125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9A82E46F-06CA-8C45-A605-A736B7CA0192}" type="datetime3">
              <a:rPr lang="it-IT" smtClean="0"/>
              <a:t>set. ’15</a:t>
            </a:fld>
            <a:r>
              <a:rPr lang="it-IT" smtClean="0"/>
              <a:t> </a:t>
            </a:r>
            <a:r>
              <a:rPr lang="it-IT" dirty="0" smtClean="0"/>
              <a:t>|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47664" y="6461125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69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403437-8940-4706-9B5F-73D40007011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FEDA9FDD-6F59-B246-9D1B-1E6953DB7502}" type="datetime3">
              <a:rPr lang="it-IT" smtClean="0"/>
              <a:t>set. ’15</a:t>
            </a:fld>
            <a:r>
              <a:rPr lang="it-IT" smtClean="0"/>
              <a:t> </a:t>
            </a:r>
            <a:r>
              <a:rPr lang="it-IT" dirty="0" smtClean="0"/>
              <a:t>|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587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8162D7-A8BC-4912-9154-38E372C0016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3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BB9861FE-F53C-E941-AD01-F340B3F136F1}" type="datetime3">
              <a:rPr lang="it-IT" smtClean="0"/>
              <a:t>set. ’15</a:t>
            </a:fld>
            <a:r>
              <a:rPr lang="it-IT" smtClean="0"/>
              <a:t> </a:t>
            </a:r>
            <a:r>
              <a:rPr lang="it-IT" dirty="0" smtClean="0"/>
              <a:t>|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19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A769E7-764E-46D1-A4D5-5ECD51BFABB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3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4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807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98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F25E49-A38B-41ED-B3C7-11678E1F4CE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203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95FDD3-7920-45F8-835A-4DCEEB27B78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3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872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57002E-3302-42B8-8D75-1A53024DA45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3"/>
          </p:nvPr>
        </p:nvSpPr>
        <p:spPr>
          <a:xfrm>
            <a:off x="19149" y="6381328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8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3"/>
          <p:cNvSpPr>
            <a:spLocks noChangeArrowheads="1"/>
          </p:cNvSpPr>
          <p:nvPr userDrawn="1"/>
        </p:nvSpPr>
        <p:spPr bwMode="auto">
          <a:xfrm rot="20880000">
            <a:off x="4664075" y="6607175"/>
            <a:ext cx="5018088" cy="715963"/>
          </a:xfrm>
          <a:prstGeom prst="rect">
            <a:avLst/>
          </a:prstGeom>
          <a:solidFill>
            <a:srgbClr val="73B6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0" name="Shape 43"/>
          <p:cNvSpPr>
            <a:spLocks noChangeArrowheads="1"/>
          </p:cNvSpPr>
          <p:nvPr userDrawn="1"/>
        </p:nvSpPr>
        <p:spPr bwMode="auto">
          <a:xfrm rot="20880000">
            <a:off x="-854769" y="-596425"/>
            <a:ext cx="5018088" cy="968376"/>
          </a:xfrm>
          <a:prstGeom prst="rect">
            <a:avLst/>
          </a:prstGeom>
          <a:solidFill>
            <a:srgbClr val="73B6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 userDrawn="1"/>
        </p:nvSpPr>
        <p:spPr>
          <a:xfrm>
            <a:off x="228600" y="228600"/>
            <a:ext cx="8696325" cy="1544638"/>
          </a:xfrm>
          <a:prstGeom prst="roundRect">
            <a:avLst>
              <a:gd name="adj" fmla="val 33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pic>
        <p:nvPicPr>
          <p:cNvPr id="14" name="Immagine 7" descr="slide 2_sopra apertura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50905" r="65941" b="14578"/>
          <a:stretch>
            <a:fillRect/>
          </a:stretch>
        </p:blipFill>
        <p:spPr bwMode="auto">
          <a:xfrm>
            <a:off x="174625" y="115888"/>
            <a:ext cx="1229023" cy="28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461125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95CC566A-FA5B-2745-805C-F2DDD65FD43D}" type="datetime3">
              <a:rPr lang="it-IT" smtClean="0"/>
              <a:t>set. ’15</a:t>
            </a:fld>
            <a:r>
              <a:rPr lang="it-IT" smtClean="0"/>
              <a:t> </a:t>
            </a:r>
            <a:r>
              <a:rPr lang="it-IT" dirty="0" smtClean="0"/>
              <a:t>|</a:t>
            </a:r>
            <a:endParaRPr lang="it-IT" dirty="0"/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47664" y="6461125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61125"/>
            <a:ext cx="2133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AAF342-4EB3-6545-B020-23E9A17F599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70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900113" y="4724400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23528" y="2636912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US" sz="7200" b="1" dirty="0" smtClean="0">
              <a:solidFill>
                <a:srgbClr val="002060"/>
              </a:solidFill>
              <a:latin typeface="Candara"/>
              <a:cs typeface="Candara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7200" b="1" dirty="0" smtClean="0">
                <a:solidFill>
                  <a:srgbClr val="002060"/>
                </a:solidFill>
                <a:latin typeface="Candara"/>
                <a:cs typeface="Candara"/>
              </a:rPr>
              <a:t>App </a:t>
            </a:r>
            <a:r>
              <a:rPr lang="en-US" sz="7200" b="1" dirty="0" err="1" smtClean="0">
                <a:solidFill>
                  <a:srgbClr val="002060"/>
                </a:solidFill>
                <a:latin typeface="Candara"/>
                <a:cs typeface="Candara"/>
              </a:rPr>
              <a:t>Giovani</a:t>
            </a:r>
            <a:r>
              <a:rPr lang="en-US" sz="7200" b="1" dirty="0" smtClean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Candara"/>
                <a:cs typeface="Candara"/>
              </a:rPr>
              <a:t>Soci</a:t>
            </a:r>
            <a:r>
              <a:rPr lang="en-US" sz="7200" b="1" dirty="0" smtClean="0">
                <a:solidFill>
                  <a:srgbClr val="002060"/>
                </a:solidFill>
                <a:latin typeface="Candara"/>
                <a:cs typeface="Candara"/>
              </a:rPr>
              <a:t> BCC</a:t>
            </a:r>
          </a:p>
          <a:p>
            <a:pPr algn="ctr">
              <a:defRPr/>
            </a:pPr>
            <a:r>
              <a:rPr lang="en-US" sz="5400" b="1" i="1" dirty="0" smtClean="0">
                <a:solidFill>
                  <a:srgbClr val="73B631"/>
                </a:solidFill>
                <a:latin typeface="Candara"/>
                <a:cs typeface="Candara"/>
              </a:rPr>
              <a:t>Tutorial</a:t>
            </a:r>
            <a:endParaRPr lang="en-US" sz="5400" b="1" i="1" dirty="0">
              <a:solidFill>
                <a:srgbClr val="73B631"/>
              </a:solidFill>
              <a:latin typeface="Candara"/>
              <a:cs typeface="Candar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3995738" y="6457950"/>
            <a:ext cx="1162050" cy="365125"/>
          </a:xfrm>
        </p:spPr>
        <p:txBody>
          <a:bodyPr/>
          <a:lstStyle/>
          <a:p>
            <a:pPr>
              <a:defRPr/>
            </a:pPr>
            <a:fld id="{AFC825A2-AF28-0B47-BCA4-2C66D2DEDC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636912"/>
            <a:ext cx="972000" cy="11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26177" b="61741"/>
          <a:stretch>
            <a:fillRect/>
          </a:stretch>
        </p:blipFill>
        <p:spPr bwMode="auto">
          <a:xfrm>
            <a:off x="5850311" y="488576"/>
            <a:ext cx="3060000" cy="5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4"/>
          <p:cNvSpPr txBox="1">
            <a:spLocks/>
          </p:cNvSpPr>
          <p:nvPr/>
        </p:nvSpPr>
        <p:spPr>
          <a:xfrm>
            <a:off x="1259632" y="417759"/>
            <a:ext cx="6948432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Contatta Socio</a:t>
            </a:r>
          </a:p>
          <a:p>
            <a:pPr lvl="0"/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234F9E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rPr>
              <a:t>Riprendi una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234F9E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rPr>
              <a:t> chat già iniziata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" y="1700808"/>
            <a:ext cx="7492826" cy="43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6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t="31768" b="55334"/>
          <a:stretch>
            <a:fillRect/>
          </a:stretch>
        </p:blipFill>
        <p:spPr bwMode="auto">
          <a:xfrm>
            <a:off x="5850311" y="464896"/>
            <a:ext cx="3060000" cy="6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olo 4"/>
          <p:cNvSpPr txBox="1">
            <a:spLocks/>
          </p:cNvSpPr>
          <p:nvPr/>
        </p:nvSpPr>
        <p:spPr>
          <a:xfrm>
            <a:off x="1259632" y="414063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Soci in rubrica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C:\Users\j.vallely\Desktop\Other project\Bluerock\Immagini\mobile.png"/>
          <p:cNvPicPr>
            <a:picLocks noChangeArrowheads="1"/>
          </p:cNvPicPr>
          <p:nvPr/>
        </p:nvPicPr>
        <p:blipFill>
          <a:blip r:embed="rId4"/>
          <a:srcRect l="22121" r="22165"/>
          <a:stretch>
            <a:fillRect/>
          </a:stretch>
        </p:blipFill>
        <p:spPr bwMode="auto">
          <a:xfrm>
            <a:off x="514399" y="1359443"/>
            <a:ext cx="2597672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43"/>
          <p:cNvSpPr/>
          <p:nvPr/>
        </p:nvSpPr>
        <p:spPr>
          <a:xfrm>
            <a:off x="3400103" y="1891948"/>
            <a:ext cx="23762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Tramite la funzione “Soci in rubrica” avrai evidenza dei Giovani Soci BCC presenti nella tua rubrica telefonica.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In tal modo potrai essere sicuro di aggiungere ai tuoi contatti tutti i tuoi amici!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9" name="Picture 2" descr="C:\Users\JPvallely\AppData\Local\Microsoft\Windows\Temporary Internet Files\Content.Outlook\UXUT02RH\Screenshot_2015-09-24-10-14-02.png"/>
          <p:cNvPicPr>
            <a:picLocks noChangeAspect="1" noChangeArrowheads="1"/>
          </p:cNvPicPr>
          <p:nvPr/>
        </p:nvPicPr>
        <p:blipFill>
          <a:blip r:embed="rId5"/>
          <a:srcRect b="7483"/>
          <a:stretch>
            <a:fillRect/>
          </a:stretch>
        </p:blipFill>
        <p:spPr bwMode="auto">
          <a:xfrm>
            <a:off x="853835" y="1705600"/>
            <a:ext cx="1918800" cy="3155945"/>
          </a:xfrm>
          <a:prstGeom prst="rect">
            <a:avLst/>
          </a:prstGeom>
          <a:noFill/>
        </p:spPr>
      </p:pic>
      <p:pic>
        <p:nvPicPr>
          <p:cNvPr id="20" name="Picture 5" descr="C:\Users\JPvallely\AppData\Local\Microsoft\Windows\Temporary Internet Files\Content.Outlook\UXUT02RH\Screenshot_2015-09-23-19-06-04.png"/>
          <p:cNvPicPr>
            <a:picLocks noChangeArrowheads="1"/>
          </p:cNvPicPr>
          <p:nvPr/>
        </p:nvPicPr>
        <p:blipFill>
          <a:blip r:embed="rId6"/>
          <a:srcRect t="25900" b="49921"/>
          <a:stretch>
            <a:fillRect/>
          </a:stretch>
        </p:blipFill>
        <p:spPr bwMode="auto">
          <a:xfrm>
            <a:off x="853835" y="2328689"/>
            <a:ext cx="191880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91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t="38790" b="49459"/>
          <a:stretch>
            <a:fillRect/>
          </a:stretch>
        </p:blipFill>
        <p:spPr bwMode="auto">
          <a:xfrm>
            <a:off x="5850311" y="476672"/>
            <a:ext cx="30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olo 4"/>
          <p:cNvSpPr txBox="1">
            <a:spLocks/>
          </p:cNvSpPr>
          <p:nvPr/>
        </p:nvSpPr>
        <p:spPr>
          <a:xfrm>
            <a:off x="1259632" y="451802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Le mie vetrine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55473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t="44841" b="43408"/>
          <a:stretch>
            <a:fillRect/>
          </a:stretch>
        </p:blipFill>
        <p:spPr bwMode="auto">
          <a:xfrm>
            <a:off x="5850311" y="483617"/>
            <a:ext cx="30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olo 4"/>
          <p:cNvSpPr txBox="1">
            <a:spLocks/>
          </p:cNvSpPr>
          <p:nvPr/>
        </p:nvSpPr>
        <p:spPr>
          <a:xfrm>
            <a:off x="1259632" y="409654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Vetrina Soci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9302"/>
            <a:ext cx="53038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52186" b="37532"/>
          <a:stretch>
            <a:fillRect/>
          </a:stretch>
        </p:blipFill>
        <p:spPr bwMode="auto">
          <a:xfrm>
            <a:off x="5850311" y="462111"/>
            <a:ext cx="3060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4"/>
          <p:cNvSpPr txBox="1">
            <a:spLocks/>
          </p:cNvSpPr>
          <p:nvPr/>
        </p:nvSpPr>
        <p:spPr>
          <a:xfrm>
            <a:off x="1259632" y="406629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Social </a:t>
            </a:r>
            <a:r>
              <a:rPr lang="it-IT" sz="2400" b="1" dirty="0" err="1" smtClean="0">
                <a:solidFill>
                  <a:srgbClr val="234F9E"/>
                </a:solidFill>
                <a:latin typeface="Trebuchet MS"/>
              </a:rPr>
              <a:t>Wall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83568" y="1531031"/>
            <a:ext cx="5261968" cy="4176000"/>
            <a:chOff x="851433" y="1556792"/>
            <a:chExt cx="5261968" cy="4176000"/>
          </a:xfrm>
        </p:grpSpPr>
        <p:sp>
          <p:nvSpPr>
            <p:cNvPr id="10" name="Rettangolo 143"/>
            <p:cNvSpPr/>
            <p:nvPr/>
          </p:nvSpPr>
          <p:spPr>
            <a:xfrm>
              <a:off x="3737137" y="2089297"/>
              <a:ext cx="23762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Con la sezione “Social </a:t>
              </a:r>
              <a:r>
                <a:rPr kumimoji="0" lang="it-IT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Wall</a:t>
              </a: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” non perdere l’occasione di scoprire tutti i Social nei quali i Giovani Soci BCC sono presenti!</a:t>
              </a:r>
              <a:endPara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endParaRPr>
            </a:p>
          </p:txBody>
        </p:sp>
        <p:pic>
          <p:nvPicPr>
            <p:cNvPr id="11" name="Picture 5" descr="C:\Users\j.vallely\Desktop\Other project\Bluerock\Immagini\mobile.png"/>
            <p:cNvPicPr>
              <a:picLocks noChangeArrowheads="1"/>
            </p:cNvPicPr>
            <p:nvPr/>
          </p:nvPicPr>
          <p:blipFill>
            <a:blip r:embed="rId3"/>
            <a:srcRect l="22121" r="22165"/>
            <a:stretch>
              <a:fillRect/>
            </a:stretch>
          </p:blipFill>
          <p:spPr bwMode="auto">
            <a:xfrm>
              <a:off x="851433" y="1556792"/>
              <a:ext cx="2597672" cy="41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JPvallely\AppData\Local\Microsoft\Windows\Temporary Internet Files\Content.Outlook\UXUT02RH\Screenshot_2015-09-24-07-19-53.png"/>
            <p:cNvPicPr>
              <a:picLocks noChangeArrowheads="1"/>
            </p:cNvPicPr>
            <p:nvPr/>
          </p:nvPicPr>
          <p:blipFill>
            <a:blip r:embed="rId4"/>
            <a:srcRect b="7361"/>
            <a:stretch>
              <a:fillRect/>
            </a:stretch>
          </p:blipFill>
          <p:spPr bwMode="auto">
            <a:xfrm>
              <a:off x="1193271" y="1913310"/>
              <a:ext cx="1918800" cy="3240000"/>
            </a:xfrm>
            <a:prstGeom prst="rect">
              <a:avLst/>
            </a:prstGeom>
            <a:noFill/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3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58061" b="30188"/>
          <a:stretch>
            <a:fillRect/>
          </a:stretch>
        </p:blipFill>
        <p:spPr bwMode="auto">
          <a:xfrm>
            <a:off x="5850311" y="483617"/>
            <a:ext cx="30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4"/>
          <p:cNvSpPr txBox="1">
            <a:spLocks/>
          </p:cNvSpPr>
          <p:nvPr/>
        </p:nvSpPr>
        <p:spPr>
          <a:xfrm>
            <a:off x="1259632" y="404664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Trova BCC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83568" y="1556792"/>
            <a:ext cx="5261968" cy="4176000"/>
            <a:chOff x="514399" y="1359443"/>
            <a:chExt cx="5261968" cy="4176000"/>
          </a:xfrm>
        </p:grpSpPr>
        <p:sp>
          <p:nvSpPr>
            <p:cNvPr id="10" name="Rettangolo 143"/>
            <p:cNvSpPr/>
            <p:nvPr/>
          </p:nvSpPr>
          <p:spPr>
            <a:xfrm>
              <a:off x="3400103" y="1891948"/>
              <a:ext cx="2376264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Se stai cercando una BCC clicca dal menù su “Trova BCC” e scopri tutte le BCC più vicine a te.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ATTENZIONE: il servizio che individua la BCC più vicina al luogo dove ti trovi funziona solo se hai attivato la </a:t>
              </a:r>
              <a:r>
                <a:rPr kumimoji="0" lang="it-IT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geolocalizzazione</a:t>
              </a:r>
              <a:r>
                <a:rPr kumimoji="0" lang="it-IT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 sul tuo dispositivo telefonico!</a:t>
              </a:r>
            </a:p>
          </p:txBody>
        </p:sp>
        <p:pic>
          <p:nvPicPr>
            <p:cNvPr id="11" name="Picture 5" descr="C:\Users\j.vallely\Desktop\Other project\Bluerock\Immagini\mobile.png"/>
            <p:cNvPicPr>
              <a:picLocks noChangeArrowheads="1"/>
            </p:cNvPicPr>
            <p:nvPr/>
          </p:nvPicPr>
          <p:blipFill>
            <a:blip r:embed="rId3"/>
            <a:srcRect l="22121" r="22165"/>
            <a:stretch>
              <a:fillRect/>
            </a:stretch>
          </p:blipFill>
          <p:spPr bwMode="auto">
            <a:xfrm>
              <a:off x="514399" y="1359443"/>
              <a:ext cx="2597672" cy="41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JPvallely\AppData\Local\Microsoft\Windows\Temporary Internet Files\Content.Outlook\UXUT02RH\Screenshot_2015-09-24-07-19-59.pn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835" y="1704469"/>
              <a:ext cx="1918800" cy="3258000"/>
            </a:xfrm>
            <a:prstGeom prst="rect">
              <a:avLst/>
            </a:prstGeom>
            <a:noFill/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7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71281" b="16968"/>
          <a:stretch>
            <a:fillRect/>
          </a:stretch>
        </p:blipFill>
        <p:spPr bwMode="auto">
          <a:xfrm>
            <a:off x="5868144" y="406629"/>
            <a:ext cx="30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4"/>
          <p:cNvSpPr txBox="1">
            <a:spLocks/>
          </p:cNvSpPr>
          <p:nvPr/>
        </p:nvSpPr>
        <p:spPr>
          <a:xfrm>
            <a:off x="1259632" y="406629"/>
            <a:ext cx="9618498" cy="73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2400" b="1" dirty="0" smtClean="0">
                <a:solidFill>
                  <a:srgbClr val="234F9E"/>
                </a:solidFill>
                <a:latin typeface="Trebuchet MS"/>
              </a:rPr>
              <a:t>Impostazioni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234F9E"/>
              </a:solidFill>
              <a:effectLst/>
              <a:uLnTx/>
              <a:uFillTx/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9" name="Rettangolo 143"/>
          <p:cNvSpPr/>
          <p:nvPr/>
        </p:nvSpPr>
        <p:spPr>
          <a:xfrm>
            <a:off x="3400103" y="1891948"/>
            <a:ext cx="2376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Per modificare le impostazioni dell’APP entra nella sezione “Impostazioni” e modificale liberamente ed in autonomia tutte le volte 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che vuoi!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</p:txBody>
      </p:sp>
      <p:pic>
        <p:nvPicPr>
          <p:cNvPr id="10" name="Picture 5" descr="C:\Users\j.vallely\Desktop\Other project\Bluerock\Immagini\mobile.png"/>
          <p:cNvPicPr>
            <a:picLocks noChangeArrowheads="1"/>
          </p:cNvPicPr>
          <p:nvPr/>
        </p:nvPicPr>
        <p:blipFill>
          <a:blip r:embed="rId3"/>
          <a:srcRect l="22121" r="22165"/>
          <a:stretch>
            <a:fillRect/>
          </a:stretch>
        </p:blipFill>
        <p:spPr bwMode="auto">
          <a:xfrm>
            <a:off x="514399" y="1359443"/>
            <a:ext cx="2597672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JPvallely\AppData\Local\Microsoft\Windows\Temporary Internet Files\Content.Outlook\UXUT02RH\Screenshot_2015-09-24-07-20-07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835" y="1708433"/>
            <a:ext cx="1918800" cy="32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650804" y="404664"/>
            <a:ext cx="10227326" cy="6453336"/>
            <a:chOff x="650804" y="404664"/>
            <a:chExt cx="10227326" cy="64533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/>
            <a:srcRect t="63937" b="24312"/>
            <a:stretch>
              <a:fillRect/>
            </a:stretch>
          </p:blipFill>
          <p:spPr bwMode="auto">
            <a:xfrm>
              <a:off x="5850311" y="483617"/>
              <a:ext cx="306000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itolo 4"/>
            <p:cNvSpPr txBox="1">
              <a:spLocks/>
            </p:cNvSpPr>
            <p:nvPr/>
          </p:nvSpPr>
          <p:spPr>
            <a:xfrm>
              <a:off x="1259632" y="404664"/>
              <a:ext cx="9618498" cy="733971"/>
            </a:xfrm>
            <a:prstGeom prst="rect">
              <a:avLst/>
            </a:prstGeom>
          </p:spPr>
          <p:txBody>
            <a:bodyPr/>
            <a:lstStyle/>
            <a:p>
              <a:pPr lvl="0"/>
              <a:r>
                <a:rPr lang="it-IT" sz="2400" b="1" dirty="0" smtClean="0">
                  <a:solidFill>
                    <a:srgbClr val="234F9E"/>
                  </a:solidFill>
                  <a:latin typeface="Trebuchet MS"/>
                </a:rPr>
                <a:t>Contatti</a:t>
              </a:r>
              <a:endPara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234F9E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650804" y="1509790"/>
              <a:ext cx="2597672" cy="4176000"/>
              <a:chOff x="514399" y="1359443"/>
              <a:chExt cx="2597672" cy="4176000"/>
            </a:xfrm>
          </p:grpSpPr>
          <p:pic>
            <p:nvPicPr>
              <p:cNvPr id="19" name="Picture 5" descr="C:\Users\j.vallely\Desktop\Other project\Bluerock\Immagini\mobile.png"/>
              <p:cNvPicPr>
                <a:picLocks noChangeArrowheads="1"/>
              </p:cNvPicPr>
              <p:nvPr/>
            </p:nvPicPr>
            <p:blipFill>
              <a:blip r:embed="rId3"/>
              <a:srcRect l="22121" r="22165"/>
              <a:stretch>
                <a:fillRect/>
              </a:stretch>
            </p:blipFill>
            <p:spPr bwMode="auto">
              <a:xfrm>
                <a:off x="514399" y="1359443"/>
                <a:ext cx="2597672" cy="41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 descr="C:\Users\JPvallely\AppData\Local\Microsoft\Windows\Temporary Internet Files\Content.Outlook\UXUT02RH\Screenshot_2015-09-24-07-20-03.png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53835" y="1708433"/>
                <a:ext cx="1918800" cy="324000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1" y="5946644"/>
              <a:ext cx="792089" cy="91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2" y="2094480"/>
            <a:ext cx="26463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915000" cy="850106"/>
          </a:xfrm>
        </p:spPr>
        <p:txBody>
          <a:bodyPr/>
          <a:lstStyle/>
          <a:p>
            <a:pPr lvl="0" algn="l" defTabSz="497754" eaLnBrk="1" hangingPunct="1"/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/>
            </a:r>
            <a:b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>APP 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Giovani Soci BCC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/>
            </a:r>
            <a:b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1F941-F0D8-4D01-81E8-4B47AC48C4CC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9A82E46F-06CA-8C45-A605-A736B7CA0192}" type="datetime3">
              <a:rPr lang="it-IT" smtClean="0"/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847850"/>
            <a:ext cx="58642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34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1547664" y="645333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 smtClean="0"/>
              <a:t>App</a:t>
            </a:r>
            <a:r>
              <a:rPr lang="it-IT" dirty="0" smtClean="0"/>
              <a:t> Giovani Soci BCC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E49-A38B-41ED-B3C7-11678E1F4CE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2267" y="43042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L’iscrizione</a:t>
            </a:r>
            <a:endParaRPr lang="it-IT" sz="4400" b="1" dirty="0">
              <a:solidFill>
                <a:srgbClr val="73B631"/>
              </a:solidFill>
              <a:latin typeface="Candara"/>
              <a:cs typeface="Candar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0286" y="1413752"/>
            <a:ext cx="852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en-US" sz="2800" b="1" dirty="0">
              <a:solidFill>
                <a:srgbClr val="003366"/>
              </a:solidFill>
              <a:latin typeface="Candara"/>
              <a:cs typeface="Candara"/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453336"/>
            <a:ext cx="154766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73B631"/>
                </a:solidFill>
                <a:latin typeface="Candara"/>
                <a:cs typeface="Candara"/>
              </a:defRPr>
            </a:lvl1pPr>
          </a:lstStyle>
          <a:p>
            <a:pPr algn="r">
              <a:defRPr/>
            </a:pPr>
            <a:fld id="{95CC566A-FA5B-2745-805C-F2DDD65FD43D}" type="datetime3">
              <a:rPr lang="it-IT" smtClean="0"/>
              <a:t>set. ’15</a:t>
            </a:fld>
            <a:r>
              <a:rPr lang="it-IT" dirty="0" smtClean="0"/>
              <a:t> |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4" y="1339851"/>
            <a:ext cx="8308833" cy="38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2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2189" y="404664"/>
            <a:ext cx="6620668" cy="1143000"/>
          </a:xfrm>
        </p:spPr>
        <p:txBody>
          <a:bodyPr/>
          <a:lstStyle/>
          <a:p>
            <a:pPr lvl="0" algn="l"/>
            <a:r>
              <a:rPr lang="it-IT" sz="2400" b="1" dirty="0">
                <a:solidFill>
                  <a:srgbClr val="234F9E"/>
                </a:solidFill>
                <a:latin typeface="Trebuchet MS"/>
              </a:rPr>
              <a:t>Login</a:t>
            </a:r>
            <a:r>
              <a:rPr lang="it-IT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/>
            </a:r>
            <a:br>
              <a:rPr lang="it-IT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8" name="Picture 5" descr="C:\Users\j.vallely\Desktop\Other project\Bluerock\Immagini\mobile.png"/>
          <p:cNvPicPr>
            <a:picLocks noChangeArrowheads="1"/>
          </p:cNvPicPr>
          <p:nvPr/>
        </p:nvPicPr>
        <p:blipFill>
          <a:blip r:embed="rId2"/>
          <a:srcRect l="22121" r="22165"/>
          <a:stretch>
            <a:fillRect/>
          </a:stretch>
        </p:blipFill>
        <p:spPr bwMode="auto">
          <a:xfrm>
            <a:off x="514399" y="1359443"/>
            <a:ext cx="2597672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43"/>
          <p:cNvSpPr/>
          <p:nvPr/>
        </p:nvSpPr>
        <p:spPr>
          <a:xfrm>
            <a:off x="3271327" y="1933461"/>
            <a:ext cx="2232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Una volta registrato, per accedere alla APP inserisci email e password definite al momento della registrazione.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Se hai dimenticato la password puoi recuperarla in qualsiasi momento cliccando su “RECUPERA PASSWORD”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 </a:t>
            </a:r>
          </a:p>
        </p:txBody>
      </p:sp>
      <p:pic>
        <p:nvPicPr>
          <p:cNvPr id="10" name="Picture 11" descr="C:\Users\JPvallely\AppData\Local\Microsoft\Windows\Temporary Internet Files\Content.Outlook\UXUT02RH\Screenshot_2015-09-23-16-25-40.png"/>
          <p:cNvPicPr/>
          <p:nvPr/>
        </p:nvPicPr>
        <p:blipFill>
          <a:blip r:embed="rId3"/>
          <a:srcRect r="-157" b="23739"/>
          <a:stretch>
            <a:fillRect/>
          </a:stretch>
        </p:blipFill>
        <p:spPr bwMode="auto">
          <a:xfrm>
            <a:off x="849343" y="1714459"/>
            <a:ext cx="1918800" cy="272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rc 111"/>
          <p:cNvSpPr/>
          <p:nvPr/>
        </p:nvSpPr>
        <p:spPr>
          <a:xfrm rot="2532214" flipV="1">
            <a:off x="2236928" y="2451133"/>
            <a:ext cx="1872207" cy="2102100"/>
          </a:xfrm>
          <a:prstGeom prst="arc">
            <a:avLst>
              <a:gd name="adj1" fmla="val 16200000"/>
              <a:gd name="adj2" fmla="val 18892082"/>
            </a:avLst>
          </a:prstGeom>
          <a:noFill/>
          <a:ln w="38100" cap="flat" cmpd="sng" algn="ctr">
            <a:solidFill>
              <a:srgbClr val="234F9E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485B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ounded Rectangle 12"/>
          <p:cNvSpPr/>
          <p:nvPr/>
        </p:nvSpPr>
        <p:spPr bwMode="auto">
          <a:xfrm>
            <a:off x="3208789" y="3821761"/>
            <a:ext cx="2294786" cy="1260000"/>
          </a:xfrm>
          <a:prstGeom prst="roundRect">
            <a:avLst/>
          </a:prstGeom>
          <a:noFill/>
          <a:ln w="38100" cap="flat" cmpd="sng" algn="ctr">
            <a:solidFill>
              <a:srgbClr val="234F9E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485B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7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67128" cy="1143000"/>
          </a:xfrm>
        </p:spPr>
        <p:txBody>
          <a:bodyPr/>
          <a:lstStyle/>
          <a:p>
            <a:pPr lvl="0" algn="l" defTabSz="497754" eaLnBrk="1" hangingPunct="1"/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Home Page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/>
            </a:r>
            <a:b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7" name="Picture 5" descr="C:\Users\j.vallely\Desktop\Other project\Bluerock\Immagini\mobile.png"/>
          <p:cNvPicPr>
            <a:picLocks noChangeArrowheads="1"/>
          </p:cNvPicPr>
          <p:nvPr/>
        </p:nvPicPr>
        <p:blipFill>
          <a:blip r:embed="rId2"/>
          <a:srcRect l="22121" r="22165"/>
          <a:stretch>
            <a:fillRect/>
          </a:stretch>
        </p:blipFill>
        <p:spPr bwMode="auto">
          <a:xfrm>
            <a:off x="514399" y="1359443"/>
            <a:ext cx="2597672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43"/>
          <p:cNvSpPr/>
          <p:nvPr/>
        </p:nvSpPr>
        <p:spPr>
          <a:xfrm>
            <a:off x="3400103" y="1891948"/>
            <a:ext cx="23762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In Home Page troverai la sezione dedicata al Trova BCC e i banner relativi alle ultime news dedicate ai Giovani Soci BCC.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/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</a:b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ATTENZIONE: il servizio che individua la BCC più vicina al luogo dove ti trovi funziona solo se hai attivato la funzione di </a:t>
            </a:r>
            <a:r>
              <a:rPr kumimoji="0" lang="it-IT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geolocalizzazione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rPr>
              <a:t> sul tuo dispositivo telefonico!</a:t>
            </a:r>
          </a:p>
        </p:txBody>
      </p:sp>
      <p:pic>
        <p:nvPicPr>
          <p:cNvPr id="9" name="Picture 11" descr="C:\Users\JPvallely\AppData\Local\Microsoft\Windows\Temporary Internet Files\Content.Outlook\UXUT02RH\Screenshot_2015-09-23-16-24-59.png"/>
          <p:cNvPicPr/>
          <p:nvPr/>
        </p:nvPicPr>
        <p:blipFill>
          <a:blip r:embed="rId3"/>
          <a:srcRect b="7486"/>
          <a:stretch>
            <a:fillRect/>
          </a:stretch>
        </p:blipFill>
        <p:spPr bwMode="auto">
          <a:xfrm>
            <a:off x="853835" y="1714459"/>
            <a:ext cx="1918800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2448" y="404664"/>
            <a:ext cx="7067128" cy="1156990"/>
          </a:xfrm>
        </p:spPr>
        <p:txBody>
          <a:bodyPr anchor="t"/>
          <a:lstStyle/>
          <a:p>
            <a:pPr algn="l"/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Menù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-217039" y="16846"/>
            <a:ext cx="9253536" cy="7344215"/>
            <a:chOff x="159743" y="16846"/>
            <a:chExt cx="9509032" cy="7524235"/>
          </a:xfrm>
        </p:grpSpPr>
        <p:sp>
          <p:nvSpPr>
            <p:cNvPr id="21" name="Segnaposto contenuto 2"/>
            <p:cNvSpPr txBox="1">
              <a:spLocks/>
            </p:cNvSpPr>
            <p:nvPr/>
          </p:nvSpPr>
          <p:spPr>
            <a:xfrm>
              <a:off x="159743" y="7181041"/>
              <a:ext cx="2376265" cy="360040"/>
            </a:xfrm>
            <a:prstGeom prst="rect">
              <a:avLst/>
            </a:prstGeom>
          </p:spPr>
          <p:txBody>
            <a:bodyPr anchor="b"/>
            <a:lstStyle>
              <a:lvl1pPr>
                <a:buClr>
                  <a:schemeClr val="bg1">
                    <a:lumMod val="50000"/>
                  </a:schemeClr>
                </a:buClr>
                <a:buNone/>
                <a:defRPr sz="1500" baseline="0">
                  <a:solidFill>
                    <a:srgbClr val="666666"/>
                  </a:solidFill>
                </a:defRPr>
              </a:lvl1pPr>
              <a:lvl2pPr>
                <a:buClr>
                  <a:schemeClr val="bg1">
                    <a:lumMod val="50000"/>
                  </a:schemeClr>
                </a:buClr>
                <a:defRPr>
                  <a:solidFill>
                    <a:srgbClr val="666666"/>
                  </a:solidFill>
                </a:defRPr>
              </a:lvl2pPr>
              <a:lvl3pPr>
                <a:buClr>
                  <a:schemeClr val="bg1">
                    <a:lumMod val="50000"/>
                  </a:schemeClr>
                </a:buClr>
                <a:defRPr>
                  <a:solidFill>
                    <a:srgbClr val="666666"/>
                  </a:solidFill>
                </a:defRPr>
              </a:lvl3pPr>
              <a:lvl4pPr>
                <a:buClr>
                  <a:schemeClr val="bg1">
                    <a:lumMod val="50000"/>
                  </a:schemeClr>
                </a:buClr>
                <a:defRPr>
                  <a:solidFill>
                    <a:srgbClr val="666666"/>
                  </a:solidFill>
                </a:defRPr>
              </a:lvl4pPr>
              <a:lvl5pPr>
                <a:buClr>
                  <a:schemeClr val="bg1">
                    <a:lumMod val="50000"/>
                  </a:schemeClr>
                </a:buClr>
                <a:defRPr>
                  <a:solidFill>
                    <a:srgbClr val="666666"/>
                  </a:solidFill>
                </a:defRPr>
              </a:lvl5pPr>
            </a:lstStyle>
            <a:p>
              <a:pPr marL="373315" marR="0" lvl="0" indent="-373315" algn="l" defTabSz="497754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SzTx/>
                <a:buFont typeface="Arial" charset="0"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endParaRPr>
            </a:p>
          </p:txBody>
        </p:sp>
        <p:sp>
          <p:nvSpPr>
            <p:cNvPr id="22" name="Rettangolo 143"/>
            <p:cNvSpPr/>
            <p:nvPr/>
          </p:nvSpPr>
          <p:spPr>
            <a:xfrm>
              <a:off x="6368157" y="1736735"/>
              <a:ext cx="3300618" cy="3752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Cliccando sull’</a:t>
              </a:r>
              <a:r>
                <a:rPr kumimoji="0" lang="it-IT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hamburger </a:t>
              </a:r>
              <a:r>
                <a:rPr kumimoji="0" lang="it-IT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button</a:t>
              </a: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 potrai visualizzare tutte le voci del menù: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Home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Contatta Socio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Soci in rubrica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Le mie vetrine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Vetrina Soci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Social </a:t>
              </a:r>
              <a:r>
                <a:rPr kumimoji="0" lang="it-IT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Wall</a:t>
              </a:r>
              <a:endPara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endParaRP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Trova BCC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Contatti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Impostazioni</a:t>
              </a:r>
            </a:p>
            <a:p>
              <a:pPr marL="363538" marR="0" lvl="0" indent="-1889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</a:rPr>
                <a:t>Esci</a:t>
              </a:r>
              <a:endPara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</a:endParaRPr>
            </a:p>
          </p:txBody>
        </p:sp>
        <p:grpSp>
          <p:nvGrpSpPr>
            <p:cNvPr id="23" name="Group 14"/>
            <p:cNvGrpSpPr/>
            <p:nvPr/>
          </p:nvGrpSpPr>
          <p:grpSpPr>
            <a:xfrm>
              <a:off x="3544119" y="1359443"/>
              <a:ext cx="2597672" cy="4176000"/>
              <a:chOff x="3544119" y="1359443"/>
              <a:chExt cx="2597672" cy="4176000"/>
            </a:xfrm>
          </p:grpSpPr>
          <p:pic>
            <p:nvPicPr>
              <p:cNvPr id="24" name="Picture 5" descr="C:\Users\j.vallely\Desktop\Other project\Bluerock\Immagini\mobile.png"/>
              <p:cNvPicPr>
                <a:picLocks noChangeArrowheads="1"/>
              </p:cNvPicPr>
              <p:nvPr/>
            </p:nvPicPr>
            <p:blipFill>
              <a:blip r:embed="rId2"/>
              <a:srcRect l="22121" r="22165"/>
              <a:stretch>
                <a:fillRect/>
              </a:stretch>
            </p:blipFill>
            <p:spPr bwMode="auto">
              <a:xfrm>
                <a:off x="3544119" y="1359443"/>
                <a:ext cx="2597672" cy="41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7" descr="C:\Users\JPvallely\AppData\Local\Microsoft\Windows\Temporary Internet Files\Content.Outlook\UXUT02RH\Screenshot_2015-09-23-16-24-06.png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79063" y="1714459"/>
                <a:ext cx="1918800" cy="28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" descr="C:\Users\JPvallely\AppData\Local\Microsoft\Windows\Temporary Internet Files\Content.Outlook\UXUT02RH\Screenshot_2015-09-23-16-24-13.png"/>
              <p:cNvPicPr/>
              <p:nvPr/>
            </p:nvPicPr>
            <p:blipFill>
              <a:blip r:embed="rId4"/>
              <a:srcRect t="71281" b="9208"/>
              <a:stretch>
                <a:fillRect/>
              </a:stretch>
            </p:blipFill>
            <p:spPr bwMode="auto">
              <a:xfrm>
                <a:off x="3879063" y="4435676"/>
                <a:ext cx="1918800" cy="538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0" descr="C:\Users\JPvallely\AppData\Local\Microsoft\Windows\Temporary Internet Files\Content.Outlook\UXUT02RH\Screenshot_2015-09-23-16-24-13.png"/>
              <p:cNvPicPr/>
              <p:nvPr/>
            </p:nvPicPr>
            <p:blipFill>
              <a:blip r:embed="rId4"/>
              <a:srcRect l="86314" t="88675"/>
              <a:stretch>
                <a:fillRect/>
              </a:stretch>
            </p:blipFill>
            <p:spPr bwMode="auto">
              <a:xfrm>
                <a:off x="5478479" y="4394353"/>
                <a:ext cx="324000" cy="39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/>
            <a:srcRect r="44829" b="55204"/>
            <a:stretch>
              <a:fillRect/>
            </a:stretch>
          </p:blipFill>
          <p:spPr bwMode="auto">
            <a:xfrm>
              <a:off x="531230" y="1296379"/>
              <a:ext cx="2196000" cy="2856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Arc 12"/>
            <p:cNvSpPr/>
            <p:nvPr/>
          </p:nvSpPr>
          <p:spPr>
            <a:xfrm rot="21320370" flipH="1" flipV="1">
              <a:off x="1226147" y="16846"/>
              <a:ext cx="4140000" cy="3009533"/>
            </a:xfrm>
            <a:prstGeom prst="arc">
              <a:avLst>
                <a:gd name="adj1" fmla="val 16200000"/>
                <a:gd name="adj2" fmla="val 20395174"/>
              </a:avLst>
            </a:prstGeom>
            <a:noFill/>
            <a:ln w="38100" cap="flat" cmpd="sng" algn="ctr">
              <a:solidFill>
                <a:srgbClr val="234F9E"/>
              </a:solidFill>
              <a:prstDash val="solid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485B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0" name="Oval 13"/>
            <p:cNvSpPr/>
            <p:nvPr/>
          </p:nvSpPr>
          <p:spPr bwMode="auto">
            <a:xfrm>
              <a:off x="1183779" y="2072104"/>
              <a:ext cx="360000" cy="360000"/>
            </a:xfrm>
            <a:prstGeom prst="ellipse">
              <a:avLst/>
            </a:prstGeom>
            <a:noFill/>
            <a:ln w="38100" cap="flat" cmpd="sng" algn="ctr">
              <a:solidFill>
                <a:srgbClr val="234F9E"/>
              </a:solidFill>
              <a:prstDash val="solid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485B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5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95120" cy="1070992"/>
          </a:xfrm>
        </p:spPr>
        <p:txBody>
          <a:bodyPr/>
          <a:lstStyle/>
          <a:p>
            <a:pPr lvl="0" algn="l" defTabSz="497754" eaLnBrk="1" hangingPunct="1"/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/>
            </a:r>
            <a:b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>Contatta 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Socio</a:t>
            </a:r>
            <a:b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>Invia una richiesta di amicizia</a:t>
            </a:r>
            <a:b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7544" y="5733256"/>
            <a:ext cx="6533580" cy="580804"/>
          </a:xfrm>
        </p:spPr>
        <p:txBody>
          <a:bodyPr/>
          <a:lstStyle/>
          <a:p>
            <a:pPr marL="182563" lvl="0" defTabSz="497754">
              <a:spcAft>
                <a:spcPts val="600"/>
              </a:spcAft>
              <a:defRPr/>
            </a:pPr>
            <a:endParaRPr lang="it-IT" sz="1100" b="1" kern="0" dirty="0" smtClean="0">
              <a:solidFill>
                <a:srgbClr val="808080"/>
              </a:solidFill>
              <a:latin typeface="Trebuchet MS"/>
              <a:ea typeface="ＭＳ Ｐゴシック" charset="0"/>
            </a:endParaRPr>
          </a:p>
          <a:p>
            <a:pPr marL="182563" lvl="0" defTabSz="497754">
              <a:spcAft>
                <a:spcPts val="600"/>
              </a:spcAft>
              <a:defRPr/>
            </a:pPr>
            <a:r>
              <a:rPr lang="it-IT" sz="1100" b="1" kern="0" dirty="0" smtClean="0">
                <a:solidFill>
                  <a:srgbClr val="808080"/>
                </a:solidFill>
                <a:latin typeface="Trebuchet MS"/>
                <a:ea typeface="ＭＳ Ｐゴシック" charset="0"/>
              </a:rPr>
              <a:t>* Le </a:t>
            </a:r>
            <a:r>
              <a:rPr lang="it-IT" sz="1100" b="1" kern="0" dirty="0">
                <a:solidFill>
                  <a:srgbClr val="808080"/>
                </a:solidFill>
                <a:latin typeface="Trebuchet MS"/>
                <a:ea typeface="ＭＳ Ｐゴシック" charset="0"/>
              </a:rPr>
              <a:t>notifiche vengono inviate solo dagli utenti che hanno attivato le notifiche sul telefono (vedi la sezione “Impostazioni”).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t="26177" b="61741"/>
          <a:stretch>
            <a:fillRect/>
          </a:stretch>
        </p:blipFill>
        <p:spPr bwMode="auto">
          <a:xfrm>
            <a:off x="5850311" y="476672"/>
            <a:ext cx="3060000" cy="5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9" y="1683568"/>
            <a:ext cx="8938239" cy="37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piè di pagina 4"/>
          <p:cNvSpPr txBox="1">
            <a:spLocks/>
          </p:cNvSpPr>
          <p:nvPr/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73B631"/>
                </a:solidFill>
                <a:latin typeface="Candara"/>
                <a:ea typeface="+mn-ea"/>
                <a:cs typeface="Canda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mtClean="0"/>
          </a:p>
          <a:p>
            <a:pPr>
              <a:defRPr/>
            </a:pPr>
            <a:r>
              <a:rPr lang="it-IT" smtClean="0"/>
              <a:t>Tutorial App Giovani Soci BCC 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763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355160" cy="1012974"/>
          </a:xfrm>
        </p:spPr>
        <p:txBody>
          <a:bodyPr/>
          <a:lstStyle/>
          <a:p>
            <a:pPr lvl="0" algn="l" defTabSz="497754" eaLnBrk="1" hangingPunct="1"/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/>
            </a:r>
            <a:b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>Contatta 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Socio</a:t>
            </a:r>
            <a:b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>Accetta una richiesta di amicizia</a:t>
            </a:r>
            <a:b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Tutorial </a:t>
            </a:r>
            <a:r>
              <a:rPr lang="it-IT" dirty="0" err="1"/>
              <a:t>App</a:t>
            </a:r>
            <a:r>
              <a:rPr lang="it-IT" dirty="0"/>
              <a:t> Giovani Soci BCC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32" y="476672"/>
            <a:ext cx="3060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0564" cy="4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B251-B993-42E6-82DC-1728E5F677B8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38EB7AEB-A1F3-1D45-BAC0-5C63A16CDD76}" type="datetime3">
              <a:rPr lang="it-IT" smtClean="0"/>
              <a:pPr algn="r">
                <a:defRPr/>
              </a:pPr>
              <a:t>set. ’15</a:t>
            </a:fld>
            <a:r>
              <a:rPr lang="it-IT" smtClean="0"/>
              <a:t> |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9632" y="475609"/>
            <a:ext cx="7355160" cy="940966"/>
          </a:xfrm>
        </p:spPr>
        <p:txBody>
          <a:bodyPr/>
          <a:lstStyle/>
          <a:p>
            <a:pPr lvl="0" algn="l" defTabSz="497754" eaLnBrk="1" hangingPunct="1"/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/>
            </a:r>
            <a:b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2400" b="1" dirty="0" smtClean="0">
                <a:solidFill>
                  <a:srgbClr val="234F9E"/>
                </a:solidFill>
                <a:latin typeface="Trebuchet MS"/>
                <a:ea typeface="ＭＳ Ｐゴシック" charset="0"/>
              </a:rPr>
              <a:t>Contatta </a:t>
            </a:r>
            <a: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  <a:t>Socio</a:t>
            </a:r>
            <a:br>
              <a:rPr lang="it-IT" sz="2400" b="1" dirty="0">
                <a:solidFill>
                  <a:srgbClr val="234F9E"/>
                </a:solidFill>
                <a:latin typeface="Trebuchet MS"/>
                <a:ea typeface="ＭＳ Ｐゴシック" charset="0"/>
              </a:rPr>
            </a:br>
            <a:r>
              <a:rPr lang="it-IT" sz="1800" b="1" dirty="0" smtClean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>Avvia una nuova chat con un amico</a:t>
            </a:r>
            <a: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  <a:t/>
            </a:r>
            <a:br>
              <a:rPr lang="it-IT" sz="1800" b="1" dirty="0">
                <a:solidFill>
                  <a:srgbClr val="234F9E"/>
                </a:solidFill>
                <a:latin typeface="Trebuchet MS"/>
                <a:ea typeface="ＭＳ Ｐゴシック" charset="0"/>
                <a:cs typeface="Trebuchet MS"/>
              </a:rPr>
            </a:b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1" y="476672"/>
            <a:ext cx="3060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946644"/>
            <a:ext cx="792089" cy="9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2" y="1268760"/>
            <a:ext cx="87762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piè di pagina 4"/>
          <p:cNvSpPr txBox="1">
            <a:spLocks/>
          </p:cNvSpPr>
          <p:nvPr/>
        </p:nvSpPr>
        <p:spPr>
          <a:xfrm>
            <a:off x="1566813" y="6381328"/>
            <a:ext cx="2895600" cy="3635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73B631"/>
                </a:solidFill>
                <a:latin typeface="Candara"/>
                <a:ea typeface="+mn-ea"/>
                <a:cs typeface="Canda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mtClean="0"/>
          </a:p>
          <a:p>
            <a:pPr>
              <a:defRPr/>
            </a:pPr>
            <a:r>
              <a:rPr lang="it-IT" smtClean="0"/>
              <a:t>Tutorial App Giovani Soci BCC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1" name="Segnaposto piè di pagina 4"/>
          <p:cNvSpPr txBox="1">
            <a:spLocks/>
          </p:cNvSpPr>
          <p:nvPr/>
        </p:nvSpPr>
        <p:spPr>
          <a:xfrm>
            <a:off x="467544" y="5733256"/>
            <a:ext cx="5904656" cy="5808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73B631"/>
                </a:solidFill>
                <a:latin typeface="Candara"/>
                <a:ea typeface="+mn-ea"/>
                <a:cs typeface="Canda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defTabSz="497754">
              <a:spcAft>
                <a:spcPts val="600"/>
              </a:spcAft>
              <a:defRPr/>
            </a:pPr>
            <a:endParaRPr lang="it-IT" sz="1100" b="1" kern="0" dirty="0" smtClean="0">
              <a:solidFill>
                <a:srgbClr val="808080"/>
              </a:solidFill>
              <a:latin typeface="Trebuchet MS"/>
              <a:ea typeface="ＭＳ Ｐゴシック" charset="0"/>
            </a:endParaRPr>
          </a:p>
          <a:p>
            <a:pPr marL="182563" defTabSz="497754">
              <a:spcAft>
                <a:spcPts val="600"/>
              </a:spcAft>
              <a:defRPr/>
            </a:pPr>
            <a:r>
              <a:rPr lang="it-IT" sz="1100" b="1" kern="0" dirty="0" smtClean="0">
                <a:solidFill>
                  <a:srgbClr val="808080"/>
                </a:solidFill>
                <a:latin typeface="Trebuchet MS"/>
                <a:ea typeface="ＭＳ Ｐゴシック" charset="0"/>
              </a:rPr>
              <a:t>* Le notifiche vengono inviate solo dagli utenti con le notifiche sul telefono attive (vedi la sezione “Impostazioni”).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68266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424</Words>
  <Application>Microsoft Office PowerPoint</Application>
  <PresentationFormat>Presentazione su schermo (4:3)</PresentationFormat>
  <Paragraphs>117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1_Tema di Office</vt:lpstr>
      <vt:lpstr>Presentazione standard di PowerPoint</vt:lpstr>
      <vt:lpstr> APP Giovani Soci BCC </vt:lpstr>
      <vt:lpstr>Presentazione standard di PowerPoint</vt:lpstr>
      <vt:lpstr>Login </vt:lpstr>
      <vt:lpstr>Home Page </vt:lpstr>
      <vt:lpstr>Menù</vt:lpstr>
      <vt:lpstr> Contatta Socio Invia una richiesta di amicizia </vt:lpstr>
      <vt:lpstr> Contatta Socio Accetta una richiesta di amicizia </vt:lpstr>
      <vt:lpstr> Contatta Socio Avvia una nuova chat con un amico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Federcasse</dc:creator>
  <cp:lastModifiedBy>Mazzotta Santa (FEDERCASSE)</cp:lastModifiedBy>
  <cp:revision>161</cp:revision>
  <cp:lastPrinted>2015-09-25T07:22:38Z</cp:lastPrinted>
  <dcterms:created xsi:type="dcterms:W3CDTF">2015-06-23T15:05:17Z</dcterms:created>
  <dcterms:modified xsi:type="dcterms:W3CDTF">2015-09-25T09:23:56Z</dcterms:modified>
</cp:coreProperties>
</file>